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7" r:id="rId3"/>
    <p:sldId id="258" r:id="rId4"/>
    <p:sldId id="259" r:id="rId5"/>
    <p:sldId id="260" r:id="rId6"/>
    <p:sldId id="266" r:id="rId7"/>
    <p:sldId id="272" r:id="rId8"/>
    <p:sldId id="271" r:id="rId9"/>
    <p:sldId id="274"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4" autoAdjust="0"/>
    <p:restoredTop sz="96086" autoAdjust="0"/>
  </p:normalViewPr>
  <p:slideViewPr>
    <p:cSldViewPr>
      <p:cViewPr varScale="1">
        <p:scale>
          <a:sx n="102" d="100"/>
          <a:sy n="102" d="100"/>
        </p:scale>
        <p:origin x="1224"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84"/>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1" tIns="48215" rIns="96431" bIns="482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431" tIns="48215" rIns="96431" bIns="48215" rtlCol="0"/>
          <a:lstStyle>
            <a:lvl1pPr algn="r">
              <a:defRPr sz="1200"/>
            </a:lvl1pPr>
          </a:lstStyle>
          <a:p>
            <a:r>
              <a:rPr lang="en-US" sz="1000">
                <a:latin typeface="Arial" panose="020B0604020202020204" pitchFamily="34" charset="0"/>
                <a:cs typeface="Arial" panose="020B0604020202020204" pitchFamily="34" charset="0"/>
              </a:rPr>
              <a:t>4/25/2021 pm</a:t>
            </a:r>
          </a:p>
        </p:txBody>
      </p:sp>
      <p:sp>
        <p:nvSpPr>
          <p:cNvPr id="4" name="Footer Placeholder 3"/>
          <p:cNvSpPr>
            <a:spLocks noGrp="1"/>
          </p:cNvSpPr>
          <p:nvPr>
            <p:ph type="ftr" sz="quarter" idx="2"/>
          </p:nvPr>
        </p:nvSpPr>
        <p:spPr>
          <a:xfrm>
            <a:off x="0" y="9119475"/>
            <a:ext cx="3169920" cy="480060"/>
          </a:xfrm>
          <a:prstGeom prst="rect">
            <a:avLst/>
          </a:prstGeom>
        </p:spPr>
        <p:txBody>
          <a:bodyPr vert="horz" lIns="96431" tIns="48215" rIns="96431" bIns="482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431" tIns="48215" rIns="96431" bIns="48215" rtlCol="0" anchor="b"/>
          <a:lstStyle>
            <a:lvl1pPr algn="r">
              <a:defRPr sz="1200"/>
            </a:lvl1pPr>
          </a:lstStyle>
          <a:p>
            <a:fld id="{7F2B650B-17E5-4EFA-87D0-56F5145A5EBD}"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1" tIns="48215" rIns="96431" bIns="48215"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431" tIns="48215" rIns="96431" bIns="48215" rtlCol="0"/>
          <a:lstStyle>
            <a:lvl1pPr algn="r">
              <a:defRPr sz="1200"/>
            </a:lvl1pPr>
          </a:lstStyle>
          <a:p>
            <a:r>
              <a:rPr lang="en-US"/>
              <a:t>4/25/2021 pm</a:t>
            </a:r>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6431" tIns="48215" rIns="96431" bIns="48215"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431" tIns="48215" rIns="96431" bIns="482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431" tIns="48215" rIns="96431" bIns="482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431" tIns="48215" rIns="96431" bIns="48215" rtlCol="0" anchor="b"/>
          <a:lstStyle>
            <a:lvl1pPr algn="r">
              <a:defRPr sz="1200"/>
            </a:lvl1pPr>
          </a:lstStyle>
          <a:p>
            <a:fld id="{72E0E871-0321-42B7-A19B-F6B56C1C06FD}"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1</a:t>
            </a:fld>
            <a:endParaRPr lang="en-US"/>
          </a:p>
        </p:txBody>
      </p:sp>
      <p:sp>
        <p:nvSpPr>
          <p:cNvPr id="5" name="Date Placeholder 4">
            <a:extLst>
              <a:ext uri="{FF2B5EF4-FFF2-40B4-BE49-F238E27FC236}">
                <a16:creationId xmlns:a16="http://schemas.microsoft.com/office/drawing/2014/main" id="{1B6D5F44-E1E0-4B98-8881-17A15D3E958F}"/>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67E4621C-8404-4FBD-9FC5-A88BC0A0C18F}"/>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2</a:t>
            </a:fld>
            <a:endParaRPr lang="en-US"/>
          </a:p>
        </p:txBody>
      </p:sp>
      <p:sp>
        <p:nvSpPr>
          <p:cNvPr id="5" name="Date Placeholder 4">
            <a:extLst>
              <a:ext uri="{FF2B5EF4-FFF2-40B4-BE49-F238E27FC236}">
                <a16:creationId xmlns:a16="http://schemas.microsoft.com/office/drawing/2014/main" id="{F070B936-D77D-4DBE-B117-4B983F082458}"/>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F5D4D577-B910-48FD-B994-F0CAD3FB492E}"/>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3</a:t>
            </a:fld>
            <a:endParaRPr lang="en-US"/>
          </a:p>
        </p:txBody>
      </p:sp>
      <p:sp>
        <p:nvSpPr>
          <p:cNvPr id="5" name="Date Placeholder 4">
            <a:extLst>
              <a:ext uri="{FF2B5EF4-FFF2-40B4-BE49-F238E27FC236}">
                <a16:creationId xmlns:a16="http://schemas.microsoft.com/office/drawing/2014/main" id="{E6D409E7-B623-4C59-A6DD-A2AFDE8A87FD}"/>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11ADEF92-A8BC-422D-8E7F-09BB91F1400C}"/>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4</a:t>
            </a:fld>
            <a:endParaRPr lang="en-US"/>
          </a:p>
        </p:txBody>
      </p:sp>
      <p:sp>
        <p:nvSpPr>
          <p:cNvPr id="5" name="Date Placeholder 4">
            <a:extLst>
              <a:ext uri="{FF2B5EF4-FFF2-40B4-BE49-F238E27FC236}">
                <a16:creationId xmlns:a16="http://schemas.microsoft.com/office/drawing/2014/main" id="{7F3D9D70-D8C2-488B-8F99-6376F5A32F90}"/>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9819C060-5AFA-4DF2-9573-9BBF6611B807}"/>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5</a:t>
            </a:fld>
            <a:endParaRPr lang="en-US"/>
          </a:p>
        </p:txBody>
      </p:sp>
      <p:sp>
        <p:nvSpPr>
          <p:cNvPr id="5" name="Date Placeholder 4">
            <a:extLst>
              <a:ext uri="{FF2B5EF4-FFF2-40B4-BE49-F238E27FC236}">
                <a16:creationId xmlns:a16="http://schemas.microsoft.com/office/drawing/2014/main" id="{8A56EE58-2F9E-4FD6-AB91-6C74B4E6E83B}"/>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1A7F1433-8EEB-4467-81F1-9522E5B5655F}"/>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E0E871-0321-42B7-A19B-F6B56C1C06FD}" type="slidenum">
              <a:rPr lang="en-US" smtClean="0"/>
              <a:pPr/>
              <a:t>6</a:t>
            </a:fld>
            <a:endParaRPr lang="en-US"/>
          </a:p>
        </p:txBody>
      </p:sp>
      <p:sp>
        <p:nvSpPr>
          <p:cNvPr id="5" name="Date Placeholder 4">
            <a:extLst>
              <a:ext uri="{FF2B5EF4-FFF2-40B4-BE49-F238E27FC236}">
                <a16:creationId xmlns:a16="http://schemas.microsoft.com/office/drawing/2014/main" id="{BC122864-08EF-4DAD-A62D-CAEF65E57966}"/>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C12321C3-5708-496B-88B6-86F6823D4782}"/>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2E0E871-0321-42B7-A19B-F6B56C1C06FD}" type="slidenum">
              <a:rPr lang="en-US" smtClean="0"/>
              <a:pPr/>
              <a:t>7</a:t>
            </a:fld>
            <a:endParaRPr lang="en-US"/>
          </a:p>
        </p:txBody>
      </p:sp>
      <p:sp>
        <p:nvSpPr>
          <p:cNvPr id="5" name="Date Placeholder 4">
            <a:extLst>
              <a:ext uri="{FF2B5EF4-FFF2-40B4-BE49-F238E27FC236}">
                <a16:creationId xmlns:a16="http://schemas.microsoft.com/office/drawing/2014/main" id="{67D2FBD5-5775-4523-B811-451687AE9965}"/>
              </a:ext>
            </a:extLst>
          </p:cNvPr>
          <p:cNvSpPr>
            <a:spLocks noGrp="1"/>
          </p:cNvSpPr>
          <p:nvPr>
            <p:ph type="dt" idx="1"/>
          </p:nvPr>
        </p:nvSpPr>
        <p:spPr/>
        <p:txBody>
          <a:bodyPr/>
          <a:lstStyle/>
          <a:p>
            <a:r>
              <a:rPr lang="en-US"/>
              <a:t>4/25/2021 pm</a:t>
            </a:r>
          </a:p>
        </p:txBody>
      </p:sp>
      <p:sp>
        <p:nvSpPr>
          <p:cNvPr id="6" name="Footer Placeholder 5">
            <a:extLst>
              <a:ext uri="{FF2B5EF4-FFF2-40B4-BE49-F238E27FC236}">
                <a16:creationId xmlns:a16="http://schemas.microsoft.com/office/drawing/2014/main" id="{E0F8667F-BEF5-4DF0-A3D1-B166F9CF451A}"/>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5F87DB32-B5A6-4B62-8E4B-71E269AC63CE}" type="datetimeFigureOut">
              <a:rPr lang="en-US" smtClean="0"/>
              <a:pPr/>
              <a:t>4/26/2021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7E9D06A-62C9-4218-9BF7-531DDE5762ED}"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F87DB32-B5A6-4B62-8E4B-71E269AC63CE}"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F87DB32-B5A6-4B62-8E4B-71E269AC63CE}" type="datetimeFigureOut">
              <a:rPr lang="en-US" smtClean="0"/>
              <a:pPr/>
              <a:t>4/26/2021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87DB32-B5A6-4B62-8E4B-71E269AC63CE}"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F87DB32-B5A6-4B62-8E4B-71E269AC63CE}" type="datetimeFigureOut">
              <a:rPr lang="en-US" smtClean="0"/>
              <a:pPr/>
              <a:t>4/26/2021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F87DB32-B5A6-4B62-8E4B-71E269AC63CE}" type="datetimeFigureOut">
              <a:rPr lang="en-US" smtClean="0"/>
              <a:pPr/>
              <a:t>4/26/2021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DB32-B5A6-4B62-8E4B-71E269AC63CE}" type="datetimeFigureOut">
              <a:rPr lang="en-US" smtClean="0"/>
              <a:pPr/>
              <a:t>4/26/2021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F87DB32-B5A6-4B62-8E4B-71E269AC63CE}"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F87DB32-B5A6-4B62-8E4B-71E269AC63CE}" type="datetimeFigureOut">
              <a:rPr lang="en-US" smtClean="0"/>
              <a:pPr/>
              <a:t>4/26/2021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9D06A-62C9-4218-9BF7-531DDE5762ED}"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F87DB32-B5A6-4B62-8E4B-71E269AC63CE}" type="datetimeFigureOut">
              <a:rPr lang="en-US" smtClean="0"/>
              <a:pPr/>
              <a:t>4/26/2021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7E9D06A-62C9-4218-9BF7-531DDE5762E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53742"/>
            <a:ext cx="8229600" cy="1846659"/>
          </a:xfrm>
        </p:spPr>
        <p:txBody>
          <a:bodyPr>
            <a:spAutoFit/>
          </a:bodyPr>
          <a:lstStyle/>
          <a:p>
            <a:r>
              <a:rPr lang="en-US" sz="6000" dirty="0"/>
              <a:t>Sin, The Great Separator</a:t>
            </a:r>
          </a:p>
        </p:txBody>
      </p:sp>
      <p:sp>
        <p:nvSpPr>
          <p:cNvPr id="3" name="Subtitle 2"/>
          <p:cNvSpPr>
            <a:spLocks noGrp="1"/>
          </p:cNvSpPr>
          <p:nvPr>
            <p:ph type="subTitle" idx="1"/>
          </p:nvPr>
        </p:nvSpPr>
        <p:spPr>
          <a:xfrm>
            <a:off x="1371600" y="3331698"/>
            <a:ext cx="6400800" cy="707886"/>
          </a:xfrm>
        </p:spPr>
        <p:txBody>
          <a:bodyPr>
            <a:spAutoFit/>
          </a:bodyPr>
          <a:lstStyle/>
          <a:p>
            <a:r>
              <a:rPr lang="en-US" sz="4000" dirty="0"/>
              <a:t>Isaiah 59:1-2</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697"/>
            <a:ext cx="8991600" cy="1538883"/>
          </a:xfrm>
        </p:spPr>
        <p:txBody>
          <a:bodyPr wrap="square">
            <a:spAutoFit/>
          </a:bodyPr>
          <a:lstStyle/>
          <a:p>
            <a:r>
              <a:rPr lang="en-US" sz="4700" dirty="0"/>
              <a:t>Sin Separates Man From God</a:t>
            </a:r>
            <a:br>
              <a:rPr lang="en-US" sz="4700" dirty="0"/>
            </a:br>
            <a:r>
              <a:rPr lang="en-US" sz="4700" dirty="0"/>
              <a:t>Isaiah 59:1-2; 1 Peter 3:12</a:t>
            </a:r>
          </a:p>
        </p:txBody>
      </p:sp>
      <p:sp>
        <p:nvSpPr>
          <p:cNvPr id="3" name="Content Placeholder 2"/>
          <p:cNvSpPr>
            <a:spLocks noGrp="1"/>
          </p:cNvSpPr>
          <p:nvPr>
            <p:ph idx="1"/>
          </p:nvPr>
        </p:nvSpPr>
        <p:spPr>
          <a:xfrm>
            <a:off x="152400" y="1600200"/>
            <a:ext cx="8839200" cy="4955203"/>
          </a:xfrm>
        </p:spPr>
        <p:txBody>
          <a:bodyPr wrap="square">
            <a:spAutoFit/>
          </a:bodyPr>
          <a:lstStyle/>
          <a:p>
            <a:pPr>
              <a:spcBef>
                <a:spcPts val="0"/>
              </a:spcBef>
            </a:pPr>
            <a:r>
              <a:rPr lang="en-US" dirty="0"/>
              <a:t>It separates us from God in this life. </a:t>
            </a:r>
            <a:br>
              <a:rPr lang="en-US" dirty="0"/>
            </a:br>
            <a:r>
              <a:rPr lang="en-US" dirty="0"/>
              <a:t>Genesis 3:23-24</a:t>
            </a:r>
          </a:p>
          <a:p>
            <a:pPr lvl="1">
              <a:spcBef>
                <a:spcPts val="0"/>
              </a:spcBef>
            </a:pPr>
            <a:r>
              <a:rPr lang="en-US" dirty="0"/>
              <a:t>Man not born away from God. Ezekiel 18:20 </a:t>
            </a:r>
            <a:br>
              <a:rPr lang="en-US" dirty="0"/>
            </a:br>
            <a:r>
              <a:rPr lang="en-US" dirty="0"/>
              <a:t>1 John 3:4, </a:t>
            </a:r>
            <a:r>
              <a:rPr lang="en-US" i="1" dirty="0"/>
              <a:t>“Every one that doeth sin doeth also lawlessness; and sin is lawlessness.”</a:t>
            </a:r>
          </a:p>
          <a:p>
            <a:pPr lvl="1">
              <a:spcBef>
                <a:spcPts val="0"/>
              </a:spcBef>
            </a:pPr>
            <a:r>
              <a:rPr lang="en-US" dirty="0"/>
              <a:t>James 4:17, </a:t>
            </a:r>
            <a:r>
              <a:rPr lang="en-US" i="1" dirty="0"/>
              <a:t>“To him therefore that knoweth to do good, and doeth it not, to him it is sin.”</a:t>
            </a:r>
            <a:endParaRPr lang="en-US" dirty="0"/>
          </a:p>
          <a:p>
            <a:pPr>
              <a:spcBef>
                <a:spcPts val="0"/>
              </a:spcBef>
            </a:pPr>
            <a:r>
              <a:rPr lang="en-US" dirty="0"/>
              <a:t>It separates us from God in eternity. </a:t>
            </a:r>
            <a:br>
              <a:rPr lang="en-US" dirty="0"/>
            </a:br>
            <a:r>
              <a:rPr lang="en-US" dirty="0"/>
              <a:t>Matthew 25:30, 41, 46</a:t>
            </a:r>
          </a:p>
          <a:p>
            <a:pPr>
              <a:spcBef>
                <a:spcPts val="0"/>
              </a:spcBef>
            </a:pPr>
            <a:r>
              <a:rPr lang="en-US" dirty="0"/>
              <a:t>Sin is incompatible with God. 2 Corinthians 6:14ff</a:t>
            </a:r>
          </a:p>
          <a:p>
            <a:pPr>
              <a:spcBef>
                <a:spcPts val="0"/>
              </a:spcBef>
            </a:pPr>
            <a:r>
              <a:rPr lang="en-US" dirty="0"/>
              <a:t>Israel. Joshua 7:10ff;</a:t>
            </a:r>
            <a:r>
              <a:rPr lang="en-US" sz="2400" dirty="0"/>
              <a:t> </a:t>
            </a:r>
            <a:r>
              <a:rPr lang="en-US" dirty="0"/>
              <a:t>Deuteronomy 31:17-18</a:t>
            </a:r>
          </a:p>
          <a:p>
            <a:pPr>
              <a:spcBef>
                <a:spcPts val="0"/>
              </a:spcBef>
            </a:pPr>
            <a:r>
              <a:rPr lang="en-US" dirty="0"/>
              <a:t>Judah. Isaiah 1:1-4; 59:1-2</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09"/>
            <a:ext cx="8229600" cy="1569660"/>
          </a:xfrm>
        </p:spPr>
        <p:txBody>
          <a:bodyPr>
            <a:spAutoFit/>
          </a:bodyPr>
          <a:lstStyle/>
          <a:p>
            <a:r>
              <a:rPr lang="en-US" sz="4800" dirty="0"/>
              <a:t>Sin Separates Us From The Church</a:t>
            </a:r>
          </a:p>
        </p:txBody>
      </p:sp>
      <p:sp>
        <p:nvSpPr>
          <p:cNvPr id="3" name="Content Placeholder 2"/>
          <p:cNvSpPr>
            <a:spLocks noGrp="1"/>
          </p:cNvSpPr>
          <p:nvPr>
            <p:ph idx="1"/>
          </p:nvPr>
        </p:nvSpPr>
        <p:spPr>
          <a:xfrm>
            <a:off x="457200" y="1600200"/>
            <a:ext cx="8229600" cy="2973122"/>
          </a:xfrm>
        </p:spPr>
        <p:txBody>
          <a:bodyPr wrap="square">
            <a:spAutoFit/>
          </a:bodyPr>
          <a:lstStyle/>
          <a:p>
            <a:r>
              <a:rPr lang="en-US" sz="3600" dirty="0"/>
              <a:t>Ananias and Sapphira in Jerusalem. Acts 5:1-11</a:t>
            </a:r>
          </a:p>
          <a:p>
            <a:r>
              <a:rPr lang="en-US" sz="3600" dirty="0"/>
              <a:t>Discipline. Romans 16:17; </a:t>
            </a:r>
            <a:br>
              <a:rPr lang="en-US" sz="3600" dirty="0"/>
            </a:br>
            <a:r>
              <a:rPr lang="en-US" sz="3600" dirty="0"/>
              <a:t>1 Corinthians 5:1, 11, 13;</a:t>
            </a:r>
            <a:br>
              <a:rPr lang="en-US" sz="3600" dirty="0"/>
            </a:br>
            <a:r>
              <a:rPr lang="en-US" sz="3600" dirty="0"/>
              <a:t>2 Thessalonians 3:6, 14-15</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1309"/>
            <a:ext cx="8229600" cy="1569660"/>
          </a:xfrm>
        </p:spPr>
        <p:txBody>
          <a:bodyPr>
            <a:spAutoFit/>
          </a:bodyPr>
          <a:lstStyle/>
          <a:p>
            <a:r>
              <a:rPr lang="en-US" sz="4800" dirty="0"/>
              <a:t>Sin Separates Brethren</a:t>
            </a:r>
            <a:br>
              <a:rPr lang="en-US" sz="4800" dirty="0"/>
            </a:br>
            <a:r>
              <a:rPr lang="en-US" sz="4800" dirty="0"/>
              <a:t>Proverbs 6:19</a:t>
            </a:r>
          </a:p>
        </p:txBody>
      </p:sp>
      <p:sp>
        <p:nvSpPr>
          <p:cNvPr id="3" name="Content Placeholder 2"/>
          <p:cNvSpPr>
            <a:spLocks noGrp="1"/>
          </p:cNvSpPr>
          <p:nvPr>
            <p:ph idx="1"/>
          </p:nvPr>
        </p:nvSpPr>
        <p:spPr>
          <a:xfrm>
            <a:off x="457200" y="1600200"/>
            <a:ext cx="8229600" cy="4524315"/>
          </a:xfrm>
        </p:spPr>
        <p:txBody>
          <a:bodyPr>
            <a:spAutoFit/>
          </a:bodyPr>
          <a:lstStyle/>
          <a:p>
            <a:r>
              <a:rPr lang="en-US" sz="3200" dirty="0"/>
              <a:t>Abraham and Lot. Genesis 13:8</a:t>
            </a:r>
          </a:p>
          <a:p>
            <a:r>
              <a:rPr lang="en-US" sz="3200" dirty="0"/>
              <a:t>Israel and Judah. 1 Kings 12</a:t>
            </a:r>
          </a:p>
          <a:p>
            <a:r>
              <a:rPr lang="en-US" sz="3200" dirty="0"/>
              <a:t>Corinth. 1 Corinthians 1:10; 11:17ff; 12:12ff</a:t>
            </a:r>
          </a:p>
          <a:p>
            <a:r>
              <a:rPr lang="en-US" sz="3200" dirty="0"/>
              <a:t>Philippi. Philippians 2:2ff; 4:2ff</a:t>
            </a:r>
          </a:p>
          <a:p>
            <a:r>
              <a:rPr lang="en-US" sz="3200" dirty="0"/>
              <a:t>Circumcision of Gentiles. Acts 15; Galatians 2; 5:15</a:t>
            </a:r>
          </a:p>
          <a:p>
            <a:r>
              <a:rPr lang="en-US" sz="3200" dirty="0"/>
              <a:t>Diotrephes. 3 John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76200" y="14645"/>
            <a:ext cx="8991600" cy="1446550"/>
          </a:xfrm>
        </p:spPr>
        <p:txBody>
          <a:bodyPr wrap="square">
            <a:spAutoFit/>
          </a:bodyPr>
          <a:lstStyle/>
          <a:p>
            <a:r>
              <a:rPr lang="en-US" sz="4400" dirty="0">
                <a:effectLst/>
              </a:rPr>
              <a:t>Foundation of Fellowship</a:t>
            </a:r>
            <a:br>
              <a:rPr lang="en-US" sz="4400" dirty="0">
                <a:effectLst/>
              </a:rPr>
            </a:br>
            <a:r>
              <a:rPr lang="en-US" sz="4400" dirty="0">
                <a:solidFill>
                  <a:schemeClr val="tx1"/>
                </a:solidFill>
                <a:effectLst/>
              </a:rPr>
              <a:t>1 John 1:3-7; 1 Corinthians 1:9</a:t>
            </a:r>
          </a:p>
        </p:txBody>
      </p:sp>
      <p:sp>
        <p:nvSpPr>
          <p:cNvPr id="17412" name="Oval 4"/>
          <p:cNvSpPr>
            <a:spLocks noChangeArrowheads="1"/>
          </p:cNvSpPr>
          <p:nvPr/>
        </p:nvSpPr>
        <p:spPr bwMode="auto">
          <a:xfrm>
            <a:off x="3276600" y="1981200"/>
            <a:ext cx="2362200" cy="1524000"/>
          </a:xfrm>
          <a:prstGeom prst="ellipse">
            <a:avLst/>
          </a:prstGeom>
          <a:solidFill>
            <a:schemeClr val="accent1"/>
          </a:solidFill>
          <a:ln w="9525">
            <a:solidFill>
              <a:schemeClr val="tx1"/>
            </a:solidFill>
            <a:round/>
            <a:headEnd/>
            <a:tailEnd/>
          </a:ln>
          <a:effectLst/>
        </p:spPr>
        <p:txBody>
          <a:bodyPr wrap="none" anchor="ctr"/>
          <a:lstStyle/>
          <a:p>
            <a:pPr algn="ctr"/>
            <a:endParaRPr lang="en-US"/>
          </a:p>
        </p:txBody>
      </p:sp>
      <p:sp>
        <p:nvSpPr>
          <p:cNvPr id="17413" name="Text Box 5"/>
          <p:cNvSpPr txBox="1">
            <a:spLocks noChangeArrowheads="1"/>
          </p:cNvSpPr>
          <p:nvPr/>
        </p:nvSpPr>
        <p:spPr bwMode="auto">
          <a:xfrm>
            <a:off x="3810000" y="2362200"/>
            <a:ext cx="1295400" cy="762000"/>
          </a:xfrm>
          <a:prstGeom prst="rect">
            <a:avLst/>
          </a:prstGeom>
          <a:noFill/>
          <a:ln w="9525">
            <a:noFill/>
            <a:miter lim="800000"/>
            <a:headEnd/>
            <a:tailEnd/>
          </a:ln>
          <a:effectLst/>
        </p:spPr>
        <p:txBody>
          <a:bodyPr>
            <a:spAutoFit/>
          </a:bodyPr>
          <a:lstStyle/>
          <a:p>
            <a:r>
              <a:rPr lang="en-US" sz="4400" dirty="0"/>
              <a:t>God</a:t>
            </a:r>
          </a:p>
        </p:txBody>
      </p:sp>
      <p:sp>
        <p:nvSpPr>
          <p:cNvPr id="17417" name="Oval 9"/>
          <p:cNvSpPr>
            <a:spLocks noChangeArrowheads="1"/>
          </p:cNvSpPr>
          <p:nvPr/>
        </p:nvSpPr>
        <p:spPr bwMode="auto">
          <a:xfrm>
            <a:off x="304800" y="4724400"/>
            <a:ext cx="2438400" cy="1752600"/>
          </a:xfrm>
          <a:prstGeom prst="ellipse">
            <a:avLst/>
          </a:prstGeom>
          <a:solidFill>
            <a:schemeClr val="accent1"/>
          </a:solidFill>
          <a:ln w="9525">
            <a:solidFill>
              <a:schemeClr val="tx1"/>
            </a:solidFill>
            <a:round/>
            <a:headEnd/>
            <a:tailEnd/>
          </a:ln>
          <a:effectLst/>
        </p:spPr>
        <p:txBody>
          <a:bodyPr wrap="none" anchor="ctr"/>
          <a:lstStyle/>
          <a:p>
            <a:pPr algn="ctr"/>
            <a:r>
              <a:rPr lang="en-US" sz="4400" dirty="0"/>
              <a:t>Bruce</a:t>
            </a:r>
          </a:p>
        </p:txBody>
      </p:sp>
      <p:sp>
        <p:nvSpPr>
          <p:cNvPr id="17418" name="Oval 10"/>
          <p:cNvSpPr>
            <a:spLocks noChangeArrowheads="1"/>
          </p:cNvSpPr>
          <p:nvPr/>
        </p:nvSpPr>
        <p:spPr bwMode="auto">
          <a:xfrm>
            <a:off x="6324600" y="4648200"/>
            <a:ext cx="2438400" cy="1828800"/>
          </a:xfrm>
          <a:prstGeom prst="ellipse">
            <a:avLst/>
          </a:prstGeom>
          <a:solidFill>
            <a:schemeClr val="accent1"/>
          </a:solidFill>
          <a:ln w="9525">
            <a:solidFill>
              <a:schemeClr val="tx1"/>
            </a:solidFill>
            <a:round/>
            <a:headEnd/>
            <a:tailEnd/>
          </a:ln>
          <a:effectLst/>
        </p:spPr>
        <p:txBody>
          <a:bodyPr wrap="none" anchor="ctr"/>
          <a:lstStyle/>
          <a:p>
            <a:pPr algn="ctr"/>
            <a:endParaRPr lang="en-US"/>
          </a:p>
        </p:txBody>
      </p:sp>
      <p:sp>
        <p:nvSpPr>
          <p:cNvPr id="17422" name="AutoShape 14"/>
          <p:cNvSpPr>
            <a:spLocks noChangeArrowheads="1"/>
          </p:cNvSpPr>
          <p:nvPr/>
        </p:nvSpPr>
        <p:spPr bwMode="auto">
          <a:xfrm rot="-2212269">
            <a:off x="1552575" y="3500438"/>
            <a:ext cx="2205038" cy="958850"/>
          </a:xfrm>
          <a:prstGeom prst="leftRightArrow">
            <a:avLst>
              <a:gd name="adj1" fmla="val 50000"/>
              <a:gd name="adj2" fmla="val 45993"/>
            </a:avLst>
          </a:prstGeom>
          <a:solidFill>
            <a:schemeClr val="accent1"/>
          </a:solidFill>
          <a:ln w="9525">
            <a:solidFill>
              <a:schemeClr val="tx1"/>
            </a:solidFill>
            <a:miter lim="800000"/>
            <a:headEnd/>
            <a:tailEnd/>
          </a:ln>
          <a:effectLst/>
        </p:spPr>
        <p:txBody>
          <a:bodyPr wrap="none" anchor="ctr"/>
          <a:lstStyle/>
          <a:p>
            <a:endParaRPr lang="en-US"/>
          </a:p>
        </p:txBody>
      </p:sp>
      <p:sp>
        <p:nvSpPr>
          <p:cNvPr id="17424" name="AutoShape 16"/>
          <p:cNvSpPr>
            <a:spLocks noChangeArrowheads="1"/>
          </p:cNvSpPr>
          <p:nvPr/>
        </p:nvSpPr>
        <p:spPr bwMode="auto">
          <a:xfrm rot="2690639">
            <a:off x="5105400" y="3505200"/>
            <a:ext cx="2035175" cy="944563"/>
          </a:xfrm>
          <a:prstGeom prst="leftRightArrow">
            <a:avLst>
              <a:gd name="adj1" fmla="val 49676"/>
              <a:gd name="adj2" fmla="val 40559"/>
            </a:avLst>
          </a:prstGeom>
          <a:solidFill>
            <a:schemeClr val="accent1"/>
          </a:solidFill>
          <a:ln w="9525">
            <a:solidFill>
              <a:schemeClr val="tx1"/>
            </a:solidFill>
            <a:miter lim="800000"/>
            <a:headEnd/>
            <a:tailEnd/>
          </a:ln>
          <a:effectLst/>
        </p:spPr>
        <p:txBody>
          <a:bodyPr wrap="none" anchor="ctr"/>
          <a:lstStyle/>
          <a:p>
            <a:endParaRPr lang="en-US"/>
          </a:p>
        </p:txBody>
      </p:sp>
      <p:sp>
        <p:nvSpPr>
          <p:cNvPr id="17425" name="AutoShape 17"/>
          <p:cNvSpPr>
            <a:spLocks noChangeArrowheads="1"/>
          </p:cNvSpPr>
          <p:nvPr/>
        </p:nvSpPr>
        <p:spPr bwMode="auto">
          <a:xfrm>
            <a:off x="2705492" y="4876800"/>
            <a:ext cx="3657600" cy="914400"/>
          </a:xfrm>
          <a:prstGeom prst="leftRightArrow">
            <a:avLst>
              <a:gd name="adj1" fmla="val 50000"/>
              <a:gd name="adj2" fmla="val 80000"/>
            </a:avLst>
          </a:prstGeom>
          <a:solidFill>
            <a:schemeClr val="accent1"/>
          </a:solidFill>
          <a:ln w="9525">
            <a:solidFill>
              <a:schemeClr val="tx1"/>
            </a:solidFill>
            <a:miter lim="800000"/>
            <a:headEnd/>
            <a:tailEnd/>
          </a:ln>
          <a:effectLst/>
        </p:spPr>
        <p:txBody>
          <a:bodyPr wrap="none" anchor="ctr"/>
          <a:lstStyle/>
          <a:p>
            <a:endParaRPr lang="en-US"/>
          </a:p>
        </p:txBody>
      </p:sp>
      <p:sp>
        <p:nvSpPr>
          <p:cNvPr id="17427" name="Text Box 19"/>
          <p:cNvSpPr txBox="1">
            <a:spLocks noChangeArrowheads="1"/>
          </p:cNvSpPr>
          <p:nvPr/>
        </p:nvSpPr>
        <p:spPr bwMode="auto">
          <a:xfrm>
            <a:off x="3315092" y="5029200"/>
            <a:ext cx="2362200" cy="579438"/>
          </a:xfrm>
          <a:prstGeom prst="rect">
            <a:avLst/>
          </a:prstGeom>
          <a:noFill/>
          <a:ln w="9525">
            <a:noFill/>
            <a:miter lim="800000"/>
            <a:headEnd/>
            <a:tailEnd/>
          </a:ln>
          <a:effectLst/>
        </p:spPr>
        <p:txBody>
          <a:bodyPr>
            <a:spAutoFit/>
          </a:bodyPr>
          <a:lstStyle/>
          <a:p>
            <a:r>
              <a:rPr lang="en-US" sz="3200" dirty="0"/>
              <a:t>Fellowship</a:t>
            </a:r>
          </a:p>
        </p:txBody>
      </p:sp>
      <p:sp>
        <p:nvSpPr>
          <p:cNvPr id="17429" name="Text Box 21"/>
          <p:cNvSpPr txBox="1">
            <a:spLocks noChangeArrowheads="1"/>
          </p:cNvSpPr>
          <p:nvPr/>
        </p:nvSpPr>
        <p:spPr bwMode="auto">
          <a:xfrm rot="-2290724">
            <a:off x="1800225" y="3638550"/>
            <a:ext cx="1758950" cy="457200"/>
          </a:xfrm>
          <a:prstGeom prst="rect">
            <a:avLst/>
          </a:prstGeom>
          <a:noFill/>
          <a:ln w="9525">
            <a:noFill/>
            <a:miter lim="800000"/>
            <a:headEnd/>
            <a:tailEnd/>
          </a:ln>
          <a:effectLst/>
        </p:spPr>
        <p:txBody>
          <a:bodyPr>
            <a:spAutoFit/>
          </a:bodyPr>
          <a:lstStyle/>
          <a:p>
            <a:r>
              <a:rPr lang="en-US" sz="2400" dirty="0"/>
              <a:t>Fellowship</a:t>
            </a:r>
          </a:p>
        </p:txBody>
      </p:sp>
      <p:sp>
        <p:nvSpPr>
          <p:cNvPr id="17430" name="Text Box 22"/>
          <p:cNvSpPr txBox="1">
            <a:spLocks noChangeArrowheads="1"/>
          </p:cNvSpPr>
          <p:nvPr/>
        </p:nvSpPr>
        <p:spPr bwMode="auto">
          <a:xfrm rot="2770885">
            <a:off x="5293518" y="3802857"/>
            <a:ext cx="1751013" cy="457200"/>
          </a:xfrm>
          <a:prstGeom prst="rect">
            <a:avLst/>
          </a:prstGeom>
          <a:noFill/>
          <a:ln w="9525">
            <a:noFill/>
            <a:miter lim="800000"/>
            <a:headEnd/>
            <a:tailEnd/>
          </a:ln>
          <a:effectLst/>
        </p:spPr>
        <p:txBody>
          <a:bodyPr>
            <a:spAutoFit/>
          </a:bodyPr>
          <a:lstStyle/>
          <a:p>
            <a:r>
              <a:rPr lang="en-US" sz="2400" dirty="0"/>
              <a:t>Fellowship</a:t>
            </a:r>
          </a:p>
        </p:txBody>
      </p:sp>
      <p:sp>
        <p:nvSpPr>
          <p:cNvPr id="17431" name="Text Box 23"/>
          <p:cNvSpPr txBox="1">
            <a:spLocks noChangeArrowheads="1"/>
          </p:cNvSpPr>
          <p:nvPr/>
        </p:nvSpPr>
        <p:spPr bwMode="auto">
          <a:xfrm rot="2519910">
            <a:off x="5408673" y="3197732"/>
            <a:ext cx="3401893" cy="584775"/>
          </a:xfrm>
          <a:prstGeom prst="rect">
            <a:avLst/>
          </a:prstGeom>
          <a:noFill/>
          <a:ln w="9525">
            <a:noFill/>
            <a:miter lim="800000"/>
            <a:headEnd/>
            <a:tailEnd/>
          </a:ln>
          <a:effectLst/>
        </p:spPr>
        <p:txBody>
          <a:bodyPr wrap="none">
            <a:spAutoFit/>
          </a:bodyPr>
          <a:lstStyle/>
          <a:p>
            <a:r>
              <a:rPr lang="en-US" sz="3200" dirty="0"/>
              <a:t>Walks in the light</a:t>
            </a:r>
          </a:p>
        </p:txBody>
      </p:sp>
      <p:sp>
        <p:nvSpPr>
          <p:cNvPr id="17432" name="Text Box 24"/>
          <p:cNvSpPr txBox="1">
            <a:spLocks noChangeArrowheads="1"/>
          </p:cNvSpPr>
          <p:nvPr/>
        </p:nvSpPr>
        <p:spPr bwMode="auto">
          <a:xfrm>
            <a:off x="365125" y="2944813"/>
            <a:ext cx="184150" cy="366712"/>
          </a:xfrm>
          <a:prstGeom prst="rect">
            <a:avLst/>
          </a:prstGeom>
          <a:noFill/>
          <a:ln w="9525">
            <a:noFill/>
            <a:miter lim="800000"/>
            <a:headEnd/>
            <a:tailEnd/>
          </a:ln>
          <a:effectLst/>
        </p:spPr>
        <p:txBody>
          <a:bodyPr wrap="none">
            <a:spAutoFit/>
          </a:bodyPr>
          <a:lstStyle/>
          <a:p>
            <a:endParaRPr lang="en-US"/>
          </a:p>
        </p:txBody>
      </p:sp>
      <p:sp>
        <p:nvSpPr>
          <p:cNvPr id="17433" name="Text Box 25"/>
          <p:cNvSpPr txBox="1">
            <a:spLocks noChangeArrowheads="1"/>
          </p:cNvSpPr>
          <p:nvPr/>
        </p:nvSpPr>
        <p:spPr bwMode="auto">
          <a:xfrm rot="-2376730">
            <a:off x="-1527" y="3197732"/>
            <a:ext cx="3401893" cy="584775"/>
          </a:xfrm>
          <a:prstGeom prst="rect">
            <a:avLst/>
          </a:prstGeom>
          <a:noFill/>
          <a:ln w="9525">
            <a:noFill/>
            <a:miter lim="800000"/>
            <a:headEnd/>
            <a:tailEnd/>
          </a:ln>
          <a:effectLst/>
        </p:spPr>
        <p:txBody>
          <a:bodyPr wrap="none">
            <a:spAutoFit/>
          </a:bodyPr>
          <a:lstStyle/>
          <a:p>
            <a:r>
              <a:rPr lang="en-US" sz="3200" dirty="0"/>
              <a:t>Walks in the light</a:t>
            </a:r>
          </a:p>
        </p:txBody>
      </p:sp>
      <p:sp>
        <p:nvSpPr>
          <p:cNvPr id="17434" name="Text Box 26"/>
          <p:cNvSpPr txBox="1">
            <a:spLocks noChangeArrowheads="1"/>
          </p:cNvSpPr>
          <p:nvPr/>
        </p:nvSpPr>
        <p:spPr bwMode="auto">
          <a:xfrm>
            <a:off x="6629400" y="5181600"/>
            <a:ext cx="1913024" cy="769441"/>
          </a:xfrm>
          <a:prstGeom prst="rect">
            <a:avLst/>
          </a:prstGeom>
          <a:noFill/>
          <a:ln w="9525">
            <a:noFill/>
            <a:miter lim="800000"/>
            <a:headEnd/>
            <a:tailEnd/>
          </a:ln>
          <a:effectLst/>
        </p:spPr>
        <p:txBody>
          <a:bodyPr wrap="none">
            <a:spAutoFit/>
          </a:bodyPr>
          <a:lstStyle/>
          <a:p>
            <a:r>
              <a:rPr lang="en-US" sz="4400" dirty="0"/>
              <a:t>Richard</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417">
                                            <p:bg/>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7">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429">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33">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4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418">
                                            <p:bg/>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3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430">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43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4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42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4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P spid="17413" grpId="0"/>
      <p:bldP spid="17417" grpId="0" build="allAtOnce" animBg="1"/>
      <p:bldP spid="17418" grpId="0" build="allAtOnce" animBg="1"/>
      <p:bldP spid="17422" grpId="0" animBg="1"/>
      <p:bldP spid="17424" grpId="0" animBg="1"/>
      <p:bldP spid="174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76200" y="-50125"/>
            <a:ext cx="8991600" cy="2123658"/>
          </a:xfrm>
        </p:spPr>
        <p:txBody>
          <a:bodyPr wrap="square">
            <a:spAutoFit/>
          </a:bodyPr>
          <a:lstStyle/>
          <a:p>
            <a:r>
              <a:rPr lang="en-US" sz="4400" dirty="0">
                <a:effectLst/>
              </a:rPr>
              <a:t>Sin Separates Brethren</a:t>
            </a:r>
            <a:br>
              <a:rPr lang="en-US" sz="4400" dirty="0">
                <a:effectLst/>
              </a:rPr>
            </a:br>
            <a:r>
              <a:rPr lang="en-US" sz="4400" dirty="0">
                <a:solidFill>
                  <a:schemeClr val="tx1"/>
                </a:solidFill>
                <a:effectLst/>
              </a:rPr>
              <a:t>1 John 1:3-7; 1 Corinthians 1:9; Ephesians 5:7-11</a:t>
            </a:r>
          </a:p>
        </p:txBody>
      </p:sp>
      <p:sp>
        <p:nvSpPr>
          <p:cNvPr id="30724" name="Oval 4"/>
          <p:cNvSpPr>
            <a:spLocks noChangeArrowheads="1"/>
          </p:cNvSpPr>
          <p:nvPr/>
        </p:nvSpPr>
        <p:spPr bwMode="auto">
          <a:xfrm>
            <a:off x="3276600" y="1981200"/>
            <a:ext cx="2362200" cy="1524000"/>
          </a:xfrm>
          <a:prstGeom prst="ellipse">
            <a:avLst/>
          </a:prstGeom>
          <a:solidFill>
            <a:schemeClr val="accent1"/>
          </a:solidFill>
          <a:ln w="9525">
            <a:solidFill>
              <a:schemeClr val="tx1"/>
            </a:solidFill>
            <a:round/>
            <a:headEnd/>
            <a:tailEnd/>
          </a:ln>
          <a:effectLst/>
        </p:spPr>
        <p:txBody>
          <a:bodyPr wrap="none" anchor="ctr"/>
          <a:lstStyle/>
          <a:p>
            <a:pPr algn="ctr"/>
            <a:endParaRPr lang="en-US"/>
          </a:p>
        </p:txBody>
      </p:sp>
      <p:sp>
        <p:nvSpPr>
          <p:cNvPr id="30725" name="Text Box 5"/>
          <p:cNvSpPr txBox="1">
            <a:spLocks noChangeArrowheads="1"/>
          </p:cNvSpPr>
          <p:nvPr/>
        </p:nvSpPr>
        <p:spPr bwMode="auto">
          <a:xfrm>
            <a:off x="3810000" y="2362200"/>
            <a:ext cx="1295400" cy="762000"/>
          </a:xfrm>
          <a:prstGeom prst="rect">
            <a:avLst/>
          </a:prstGeom>
          <a:noFill/>
          <a:ln w="9525">
            <a:noFill/>
            <a:miter lim="800000"/>
            <a:headEnd/>
            <a:tailEnd/>
          </a:ln>
          <a:effectLst/>
        </p:spPr>
        <p:txBody>
          <a:bodyPr>
            <a:spAutoFit/>
          </a:bodyPr>
          <a:lstStyle/>
          <a:p>
            <a:r>
              <a:rPr lang="en-US" sz="4400"/>
              <a:t>God</a:t>
            </a:r>
          </a:p>
        </p:txBody>
      </p:sp>
      <p:sp>
        <p:nvSpPr>
          <p:cNvPr id="30726" name="Oval 6"/>
          <p:cNvSpPr>
            <a:spLocks noChangeArrowheads="1"/>
          </p:cNvSpPr>
          <p:nvPr/>
        </p:nvSpPr>
        <p:spPr bwMode="auto">
          <a:xfrm>
            <a:off x="304800" y="4724400"/>
            <a:ext cx="2438400" cy="1752600"/>
          </a:xfrm>
          <a:prstGeom prst="ellipse">
            <a:avLst/>
          </a:prstGeom>
          <a:solidFill>
            <a:schemeClr val="accent1"/>
          </a:solidFill>
          <a:ln w="9525">
            <a:solidFill>
              <a:schemeClr val="tx1"/>
            </a:solidFill>
            <a:round/>
            <a:headEnd/>
            <a:tailEnd/>
          </a:ln>
          <a:effectLst/>
        </p:spPr>
        <p:txBody>
          <a:bodyPr wrap="none" anchor="ctr"/>
          <a:lstStyle/>
          <a:p>
            <a:pPr algn="ctr"/>
            <a:r>
              <a:rPr lang="en-US" sz="4400" dirty="0"/>
              <a:t>Bruce</a:t>
            </a:r>
          </a:p>
        </p:txBody>
      </p:sp>
      <p:sp>
        <p:nvSpPr>
          <p:cNvPr id="30727" name="Oval 7"/>
          <p:cNvSpPr>
            <a:spLocks noChangeArrowheads="1"/>
          </p:cNvSpPr>
          <p:nvPr/>
        </p:nvSpPr>
        <p:spPr bwMode="auto">
          <a:xfrm>
            <a:off x="6324600" y="4648200"/>
            <a:ext cx="2438400" cy="1828800"/>
          </a:xfrm>
          <a:prstGeom prst="ellipse">
            <a:avLst/>
          </a:prstGeom>
          <a:solidFill>
            <a:schemeClr val="accent1"/>
          </a:solidFill>
          <a:ln w="9525">
            <a:solidFill>
              <a:schemeClr val="tx1"/>
            </a:solidFill>
            <a:round/>
            <a:headEnd/>
            <a:tailEnd/>
          </a:ln>
          <a:effectLst/>
        </p:spPr>
        <p:txBody>
          <a:bodyPr wrap="none" anchor="ctr"/>
          <a:lstStyle/>
          <a:p>
            <a:pPr algn="ctr"/>
            <a:r>
              <a:rPr lang="en-US" sz="4400" dirty="0"/>
              <a:t>Richard</a:t>
            </a:r>
            <a:endParaRPr lang="en-US" dirty="0"/>
          </a:p>
        </p:txBody>
      </p:sp>
      <p:sp>
        <p:nvSpPr>
          <p:cNvPr id="30728" name="AutoShape 8"/>
          <p:cNvSpPr>
            <a:spLocks noChangeArrowheads="1"/>
          </p:cNvSpPr>
          <p:nvPr/>
        </p:nvSpPr>
        <p:spPr bwMode="auto">
          <a:xfrm rot="-2212269">
            <a:off x="1552575" y="3500438"/>
            <a:ext cx="2205038" cy="958850"/>
          </a:xfrm>
          <a:prstGeom prst="leftRightArrow">
            <a:avLst>
              <a:gd name="adj1" fmla="val 50000"/>
              <a:gd name="adj2" fmla="val 45993"/>
            </a:avLst>
          </a:prstGeom>
          <a:solidFill>
            <a:schemeClr val="accent1"/>
          </a:solidFill>
          <a:ln w="9525">
            <a:solidFill>
              <a:schemeClr val="tx1"/>
            </a:solidFill>
            <a:miter lim="800000"/>
            <a:headEnd/>
            <a:tailEnd/>
          </a:ln>
          <a:effectLst/>
        </p:spPr>
        <p:txBody>
          <a:bodyPr wrap="none" anchor="ctr"/>
          <a:lstStyle/>
          <a:p>
            <a:endParaRPr lang="en-US"/>
          </a:p>
        </p:txBody>
      </p:sp>
      <p:sp>
        <p:nvSpPr>
          <p:cNvPr id="30729" name="AutoShape 9"/>
          <p:cNvSpPr>
            <a:spLocks noChangeArrowheads="1"/>
          </p:cNvSpPr>
          <p:nvPr/>
        </p:nvSpPr>
        <p:spPr bwMode="auto">
          <a:xfrm rot="2690639">
            <a:off x="5105400" y="3505200"/>
            <a:ext cx="2035175" cy="944563"/>
          </a:xfrm>
          <a:prstGeom prst="leftRightArrow">
            <a:avLst>
              <a:gd name="adj1" fmla="val 49676"/>
              <a:gd name="adj2" fmla="val 40559"/>
            </a:avLst>
          </a:prstGeom>
          <a:solidFill>
            <a:schemeClr val="accent1"/>
          </a:solidFill>
          <a:ln w="9525">
            <a:solidFill>
              <a:schemeClr val="tx1"/>
            </a:solidFill>
            <a:miter lim="800000"/>
            <a:headEnd/>
            <a:tailEnd/>
          </a:ln>
          <a:effectLst/>
        </p:spPr>
        <p:txBody>
          <a:bodyPr wrap="none" anchor="ctr"/>
          <a:lstStyle/>
          <a:p>
            <a:endParaRPr lang="en-US"/>
          </a:p>
        </p:txBody>
      </p:sp>
      <p:sp>
        <p:nvSpPr>
          <p:cNvPr id="30730" name="AutoShape 10"/>
          <p:cNvSpPr>
            <a:spLocks noChangeArrowheads="1"/>
          </p:cNvSpPr>
          <p:nvPr/>
        </p:nvSpPr>
        <p:spPr bwMode="auto">
          <a:xfrm>
            <a:off x="2695281" y="4876800"/>
            <a:ext cx="3657600" cy="914400"/>
          </a:xfrm>
          <a:prstGeom prst="leftRightArrow">
            <a:avLst>
              <a:gd name="adj1" fmla="val 50000"/>
              <a:gd name="adj2" fmla="val 80000"/>
            </a:avLst>
          </a:prstGeom>
          <a:solidFill>
            <a:schemeClr val="accent1"/>
          </a:solidFill>
          <a:ln w="9525">
            <a:solidFill>
              <a:schemeClr val="tx1"/>
            </a:solidFill>
            <a:miter lim="800000"/>
            <a:headEnd/>
            <a:tailEnd/>
          </a:ln>
          <a:effectLst/>
        </p:spPr>
        <p:txBody>
          <a:bodyPr wrap="none" anchor="ctr"/>
          <a:lstStyle/>
          <a:p>
            <a:endParaRPr lang="en-US"/>
          </a:p>
        </p:txBody>
      </p:sp>
      <p:sp>
        <p:nvSpPr>
          <p:cNvPr id="30731" name="Text Box 11"/>
          <p:cNvSpPr txBox="1">
            <a:spLocks noChangeArrowheads="1"/>
          </p:cNvSpPr>
          <p:nvPr/>
        </p:nvSpPr>
        <p:spPr bwMode="auto">
          <a:xfrm>
            <a:off x="3304881" y="5029200"/>
            <a:ext cx="2362200" cy="579438"/>
          </a:xfrm>
          <a:prstGeom prst="rect">
            <a:avLst/>
          </a:prstGeom>
          <a:noFill/>
          <a:ln w="9525">
            <a:noFill/>
            <a:miter lim="800000"/>
            <a:headEnd/>
            <a:tailEnd/>
          </a:ln>
          <a:effectLst/>
        </p:spPr>
        <p:txBody>
          <a:bodyPr>
            <a:spAutoFit/>
          </a:bodyPr>
          <a:lstStyle/>
          <a:p>
            <a:r>
              <a:rPr lang="en-US" sz="3200" dirty="0"/>
              <a:t>Fellowship</a:t>
            </a:r>
          </a:p>
        </p:txBody>
      </p:sp>
      <p:sp>
        <p:nvSpPr>
          <p:cNvPr id="30732" name="Text Box 12"/>
          <p:cNvSpPr txBox="1">
            <a:spLocks noChangeArrowheads="1"/>
          </p:cNvSpPr>
          <p:nvPr/>
        </p:nvSpPr>
        <p:spPr bwMode="auto">
          <a:xfrm rot="-2290724">
            <a:off x="1800225" y="3638550"/>
            <a:ext cx="1758950" cy="457200"/>
          </a:xfrm>
          <a:prstGeom prst="rect">
            <a:avLst/>
          </a:prstGeom>
          <a:noFill/>
          <a:ln w="9525">
            <a:noFill/>
            <a:miter lim="800000"/>
            <a:headEnd/>
            <a:tailEnd/>
          </a:ln>
          <a:effectLst/>
        </p:spPr>
        <p:txBody>
          <a:bodyPr>
            <a:spAutoFit/>
          </a:bodyPr>
          <a:lstStyle/>
          <a:p>
            <a:r>
              <a:rPr lang="en-US" sz="2400" dirty="0"/>
              <a:t>Fellowship</a:t>
            </a:r>
          </a:p>
        </p:txBody>
      </p:sp>
      <p:sp>
        <p:nvSpPr>
          <p:cNvPr id="30733" name="Text Box 13"/>
          <p:cNvSpPr txBox="1">
            <a:spLocks noChangeArrowheads="1"/>
          </p:cNvSpPr>
          <p:nvPr/>
        </p:nvSpPr>
        <p:spPr bwMode="auto">
          <a:xfrm rot="2770885">
            <a:off x="5293518" y="3802857"/>
            <a:ext cx="1751013" cy="457200"/>
          </a:xfrm>
          <a:prstGeom prst="rect">
            <a:avLst/>
          </a:prstGeom>
          <a:noFill/>
          <a:ln w="9525">
            <a:noFill/>
            <a:miter lim="800000"/>
            <a:headEnd/>
            <a:tailEnd/>
          </a:ln>
          <a:effectLst/>
        </p:spPr>
        <p:txBody>
          <a:bodyPr>
            <a:spAutoFit/>
          </a:bodyPr>
          <a:lstStyle/>
          <a:p>
            <a:r>
              <a:rPr lang="en-US" sz="2400" dirty="0"/>
              <a:t>Fellowship</a:t>
            </a:r>
          </a:p>
        </p:txBody>
      </p:sp>
      <p:sp>
        <p:nvSpPr>
          <p:cNvPr id="30734" name="Text Box 14"/>
          <p:cNvSpPr txBox="1">
            <a:spLocks noChangeArrowheads="1"/>
          </p:cNvSpPr>
          <p:nvPr/>
        </p:nvSpPr>
        <p:spPr bwMode="auto">
          <a:xfrm rot="2519910">
            <a:off x="5408673" y="3197732"/>
            <a:ext cx="3401893" cy="584775"/>
          </a:xfrm>
          <a:prstGeom prst="rect">
            <a:avLst/>
          </a:prstGeom>
          <a:noFill/>
          <a:ln w="9525">
            <a:noFill/>
            <a:miter lim="800000"/>
            <a:headEnd/>
            <a:tailEnd/>
          </a:ln>
          <a:effectLst/>
        </p:spPr>
        <p:txBody>
          <a:bodyPr wrap="none">
            <a:spAutoFit/>
          </a:bodyPr>
          <a:lstStyle/>
          <a:p>
            <a:r>
              <a:rPr lang="en-US" sz="3200" dirty="0"/>
              <a:t>Walks in the light</a:t>
            </a:r>
          </a:p>
        </p:txBody>
      </p:sp>
      <p:sp>
        <p:nvSpPr>
          <p:cNvPr id="30735" name="Text Box 15"/>
          <p:cNvSpPr txBox="1">
            <a:spLocks noChangeArrowheads="1"/>
          </p:cNvSpPr>
          <p:nvPr/>
        </p:nvSpPr>
        <p:spPr bwMode="auto">
          <a:xfrm>
            <a:off x="365125" y="2944813"/>
            <a:ext cx="184150" cy="366712"/>
          </a:xfrm>
          <a:prstGeom prst="rect">
            <a:avLst/>
          </a:prstGeom>
          <a:noFill/>
          <a:ln w="9525">
            <a:noFill/>
            <a:miter lim="800000"/>
            <a:headEnd/>
            <a:tailEnd/>
          </a:ln>
          <a:effectLst/>
        </p:spPr>
        <p:txBody>
          <a:bodyPr wrap="none">
            <a:spAutoFit/>
          </a:bodyPr>
          <a:lstStyle/>
          <a:p>
            <a:endParaRPr lang="en-US"/>
          </a:p>
        </p:txBody>
      </p:sp>
      <p:sp>
        <p:nvSpPr>
          <p:cNvPr id="30736" name="Text Box 16"/>
          <p:cNvSpPr txBox="1">
            <a:spLocks noChangeArrowheads="1"/>
          </p:cNvSpPr>
          <p:nvPr/>
        </p:nvSpPr>
        <p:spPr bwMode="auto">
          <a:xfrm rot="-2376730">
            <a:off x="-57398" y="3013582"/>
            <a:ext cx="3958135" cy="584775"/>
          </a:xfrm>
          <a:prstGeom prst="rect">
            <a:avLst/>
          </a:prstGeom>
          <a:noFill/>
          <a:ln w="9525">
            <a:noFill/>
            <a:miter lim="800000"/>
            <a:headEnd/>
            <a:tailEnd/>
          </a:ln>
          <a:effectLst/>
        </p:spPr>
        <p:txBody>
          <a:bodyPr wrap="none">
            <a:spAutoFit/>
          </a:bodyPr>
          <a:lstStyle/>
          <a:p>
            <a:r>
              <a:rPr lang="en-US" sz="3200" dirty="0"/>
              <a:t>Walks NOT the light</a:t>
            </a:r>
          </a:p>
        </p:txBody>
      </p:sp>
      <p:sp>
        <p:nvSpPr>
          <p:cNvPr id="30737" name="AutoShape 17"/>
          <p:cNvSpPr>
            <a:spLocks noChangeArrowheads="1"/>
          </p:cNvSpPr>
          <p:nvPr/>
        </p:nvSpPr>
        <p:spPr bwMode="auto">
          <a:xfrm>
            <a:off x="2133600" y="3429000"/>
            <a:ext cx="1143000" cy="11430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30738" name="AutoShape 18"/>
          <p:cNvSpPr>
            <a:spLocks noChangeArrowheads="1"/>
          </p:cNvSpPr>
          <p:nvPr/>
        </p:nvSpPr>
        <p:spPr bwMode="auto">
          <a:xfrm>
            <a:off x="3838281" y="4800600"/>
            <a:ext cx="1143000" cy="11430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726">
                                            <p:bg/>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2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32">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36">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30737"/>
                                        </p:tgtEl>
                                        <p:attrNameLst>
                                          <p:attrName>style.visibility</p:attrName>
                                        </p:attrNameLst>
                                      </p:cBhvr>
                                      <p:to>
                                        <p:strVal val="visible"/>
                                      </p:to>
                                    </p:set>
                                    <p:anim calcmode="lin" valueType="num">
                                      <p:cBhvr>
                                        <p:cTn id="29" dur="2000" fill="hold"/>
                                        <p:tgtEl>
                                          <p:spTgt spid="30737"/>
                                        </p:tgtEl>
                                        <p:attrNameLst>
                                          <p:attrName>ppt_w</p:attrName>
                                        </p:attrNameLst>
                                      </p:cBhvr>
                                      <p:tavLst>
                                        <p:tav tm="0">
                                          <p:val>
                                            <p:fltVal val="0"/>
                                          </p:val>
                                        </p:tav>
                                        <p:tav tm="100000">
                                          <p:val>
                                            <p:strVal val="#ppt_w"/>
                                          </p:val>
                                        </p:tav>
                                      </p:tavLst>
                                    </p:anim>
                                    <p:anim calcmode="lin" valueType="num">
                                      <p:cBhvr>
                                        <p:cTn id="30" dur="2000" fill="hold"/>
                                        <p:tgtEl>
                                          <p:spTgt spid="30737"/>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727">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727">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727">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733">
                                            <p:txEl>
                                              <p:pRg st="0" end="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0734">
                                            <p:txEl>
                                              <p:pRg st="0" end="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7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73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0731">
                                            <p:txEl>
                                              <p:pRg st="0" end="0"/>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30738"/>
                                        </p:tgtEl>
                                        <p:attrNameLst>
                                          <p:attrName>style.visibility</p:attrName>
                                        </p:attrNameLst>
                                      </p:cBhvr>
                                      <p:to>
                                        <p:strVal val="visible"/>
                                      </p:to>
                                    </p:set>
                                    <p:anim calcmode="lin" valueType="num">
                                      <p:cBhvr>
                                        <p:cTn id="57" dur="2000" fill="hold"/>
                                        <p:tgtEl>
                                          <p:spTgt spid="30738"/>
                                        </p:tgtEl>
                                        <p:attrNameLst>
                                          <p:attrName>ppt_w</p:attrName>
                                        </p:attrNameLst>
                                      </p:cBhvr>
                                      <p:tavLst>
                                        <p:tav tm="0">
                                          <p:val>
                                            <p:fltVal val="0"/>
                                          </p:val>
                                        </p:tav>
                                        <p:tav tm="100000">
                                          <p:val>
                                            <p:strVal val="#ppt_w"/>
                                          </p:val>
                                        </p:tav>
                                      </p:tavLst>
                                    </p:anim>
                                    <p:anim calcmode="lin" valueType="num">
                                      <p:cBhvr>
                                        <p:cTn id="58" dur="2000" fill="hold"/>
                                        <p:tgtEl>
                                          <p:spTgt spid="3073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p:bldP spid="30726" grpId="0" build="allAtOnce" animBg="1"/>
      <p:bldP spid="30727" grpId="0" build="allAtOnce" animBg="1"/>
      <p:bldP spid="30728" grpId="0" animBg="1"/>
      <p:bldP spid="30729" grpId="0" animBg="1"/>
      <p:bldP spid="30730" grpId="0" animBg="1"/>
      <p:bldP spid="30737" grpId="0" animBg="1"/>
      <p:bldP spid="307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76200" y="1600200"/>
            <a:ext cx="8991600" cy="4364272"/>
          </a:xfrm>
        </p:spPr>
        <p:txBody>
          <a:bodyPr>
            <a:spAutoFit/>
          </a:bodyPr>
          <a:lstStyle/>
          <a:p>
            <a:r>
              <a:rPr lang="en-US" sz="3200" dirty="0"/>
              <a:t>RIGHTEOUSNESS</a:t>
            </a:r>
          </a:p>
          <a:p>
            <a:pPr lvl="1">
              <a:buFont typeface="Wingdings" pitchFamily="2" charset="2"/>
              <a:buNone/>
            </a:pPr>
            <a:r>
              <a:rPr lang="en-US" sz="2800" dirty="0"/>
              <a:t>Romans 2:7, “… </a:t>
            </a:r>
            <a:r>
              <a:rPr lang="en-US" sz="2800" i="1" dirty="0"/>
              <a:t>to them that by patience in well-doing seek for glory and honor and incorruption, eternal life”</a:t>
            </a:r>
            <a:endParaRPr lang="en-US" sz="2800" dirty="0"/>
          </a:p>
          <a:p>
            <a:r>
              <a:rPr lang="en-US" sz="3200" dirty="0"/>
              <a:t>WICKEDNESS</a:t>
            </a:r>
          </a:p>
          <a:p>
            <a:pPr lvl="1">
              <a:buFont typeface="Wingdings" pitchFamily="2" charset="2"/>
              <a:buNone/>
            </a:pPr>
            <a:r>
              <a:rPr lang="en-US" sz="2800" dirty="0"/>
              <a:t>Romans 2:8, “…</a:t>
            </a:r>
            <a:r>
              <a:rPr lang="en-US" sz="2800" i="1" dirty="0"/>
              <a:t> unto them that are factious, and obey not the truth, but obey unrighteousness, shall be wrath and indignation, tribulation and anguish, upon every soul of man that worketh evil, of the Jew first, and also of the Greek”</a:t>
            </a:r>
            <a:endParaRPr lang="en-US" sz="2800" dirty="0"/>
          </a:p>
        </p:txBody>
      </p:sp>
      <p:sp>
        <p:nvSpPr>
          <p:cNvPr id="6" name="Rectangle 2">
            <a:extLst>
              <a:ext uri="{FF2B5EF4-FFF2-40B4-BE49-F238E27FC236}">
                <a16:creationId xmlns:a16="http://schemas.microsoft.com/office/drawing/2014/main" id="{E4288A1D-68D0-4CCB-A3E3-CEDC35E97077}"/>
              </a:ext>
            </a:extLst>
          </p:cNvPr>
          <p:cNvSpPr>
            <a:spLocks noGrp="1" noChangeArrowheads="1"/>
          </p:cNvSpPr>
          <p:nvPr>
            <p:ph type="title"/>
          </p:nvPr>
        </p:nvSpPr>
        <p:spPr>
          <a:xfrm>
            <a:off x="457200" y="122864"/>
            <a:ext cx="8229600" cy="1446550"/>
          </a:xfrm>
        </p:spPr>
        <p:txBody>
          <a:bodyPr>
            <a:spAutoFit/>
          </a:bodyPr>
          <a:lstStyle/>
          <a:p>
            <a:r>
              <a:rPr lang="en-US" sz="4400" dirty="0"/>
              <a:t>Sin Separates The Righteous From The Wicked</a:t>
            </a:r>
            <a:endParaRPr lang="en-US" sz="4400" b="1" u="sng" dirty="0">
              <a:solidFill>
                <a:schemeClr val="tx1"/>
              </a:solidFill>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22864"/>
            <a:ext cx="8229600" cy="1446550"/>
          </a:xfrm>
        </p:spPr>
        <p:txBody>
          <a:bodyPr>
            <a:spAutoFit/>
          </a:bodyPr>
          <a:lstStyle/>
          <a:p>
            <a:r>
              <a:rPr lang="en-US" sz="4400" dirty="0"/>
              <a:t>Sin Separates From Heaven </a:t>
            </a:r>
            <a:br>
              <a:rPr lang="en-US" sz="4400" dirty="0"/>
            </a:br>
            <a:r>
              <a:rPr lang="en-US" sz="4400" dirty="0"/>
              <a:t>Revelation 21:27</a:t>
            </a:r>
            <a:endParaRPr lang="en-US" sz="4400" b="1" u="sng" dirty="0">
              <a:solidFill>
                <a:schemeClr val="tx1"/>
              </a:solidFill>
            </a:endParaRPr>
          </a:p>
        </p:txBody>
      </p:sp>
      <p:sp>
        <p:nvSpPr>
          <p:cNvPr id="15363" name="Rectangle 3"/>
          <p:cNvSpPr>
            <a:spLocks noGrp="1" noChangeArrowheads="1"/>
          </p:cNvSpPr>
          <p:nvPr>
            <p:ph idx="1"/>
          </p:nvPr>
        </p:nvSpPr>
        <p:spPr>
          <a:xfrm>
            <a:off x="152400" y="1676400"/>
            <a:ext cx="8839200" cy="4708981"/>
          </a:xfrm>
          <a:noFill/>
          <a:ln/>
        </p:spPr>
        <p:txBody>
          <a:bodyPr>
            <a:spAutoFit/>
          </a:bodyPr>
          <a:lstStyle/>
          <a:p>
            <a:pPr>
              <a:spcBef>
                <a:spcPts val="0"/>
              </a:spcBef>
            </a:pPr>
            <a:r>
              <a:rPr lang="en-US" sz="3000" dirty="0"/>
              <a:t>Then the Great Judge </a:t>
            </a:r>
            <a:r>
              <a:rPr lang="en-US" sz="3000" i="1" dirty="0"/>
              <a:t>“… shall separate them one from another.”</a:t>
            </a:r>
            <a:r>
              <a:rPr lang="en-US" sz="3000" dirty="0"/>
              <a:t> Matthew 25:32</a:t>
            </a:r>
          </a:p>
          <a:p>
            <a:pPr>
              <a:spcBef>
                <a:spcPts val="0"/>
              </a:spcBef>
            </a:pPr>
            <a:r>
              <a:rPr lang="en-US" sz="3000" i="1" dirty="0"/>
              <a:t>“Come, ye blessed of my Father, inherit the kingdom prepared for you from the foundation of the world”</a:t>
            </a:r>
            <a:r>
              <a:rPr lang="en-US" sz="3000" dirty="0"/>
              <a:t> </a:t>
            </a:r>
            <a:br>
              <a:rPr lang="en-US" sz="3000" dirty="0"/>
            </a:br>
            <a:r>
              <a:rPr lang="en-US" sz="3000" dirty="0"/>
              <a:t>Matthew 25:34</a:t>
            </a:r>
          </a:p>
          <a:p>
            <a:pPr>
              <a:spcBef>
                <a:spcPts val="0"/>
              </a:spcBef>
            </a:pPr>
            <a:r>
              <a:rPr lang="en-US" sz="3000" i="1" dirty="0"/>
              <a:t> “Depart from me, ye cursed, into the eternal fire which is prepared for the devil and his angels.”</a:t>
            </a:r>
            <a:r>
              <a:rPr lang="en-US" sz="3000" dirty="0"/>
              <a:t> </a:t>
            </a:r>
            <a:br>
              <a:rPr lang="en-US" sz="3000" dirty="0"/>
            </a:br>
            <a:r>
              <a:rPr lang="en-US" sz="3000" dirty="0"/>
              <a:t>Matthew 25:41</a:t>
            </a:r>
          </a:p>
          <a:p>
            <a:pPr>
              <a:spcBef>
                <a:spcPts val="0"/>
              </a:spcBef>
            </a:pPr>
            <a:r>
              <a:rPr lang="en-US" sz="3000" i="1" dirty="0"/>
              <a:t>“And these shall go away into eternal punishment: but the righteous into eternal life.”</a:t>
            </a:r>
            <a:r>
              <a:rPr lang="en-US" sz="3000" dirty="0"/>
              <a:t> Matthew 25:46</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864"/>
            <a:ext cx="8839200" cy="1446550"/>
          </a:xfrm>
        </p:spPr>
        <p:txBody>
          <a:bodyPr wrap="square">
            <a:spAutoFit/>
          </a:bodyPr>
          <a:lstStyle/>
          <a:p>
            <a:r>
              <a:rPr lang="en-US" sz="4400" dirty="0"/>
              <a:t>But Sin Is A Choice YOU Make!</a:t>
            </a:r>
            <a:br>
              <a:rPr lang="en-US" sz="4400" dirty="0"/>
            </a:br>
            <a:r>
              <a:rPr lang="en-US" sz="4400" dirty="0"/>
              <a:t>Joshua 24:15; 1 Kings 18:20 </a:t>
            </a:r>
          </a:p>
        </p:txBody>
      </p:sp>
      <p:sp>
        <p:nvSpPr>
          <p:cNvPr id="3" name="Content Placeholder 2"/>
          <p:cNvSpPr>
            <a:spLocks noGrp="1"/>
          </p:cNvSpPr>
          <p:nvPr>
            <p:ph idx="1"/>
          </p:nvPr>
        </p:nvSpPr>
        <p:spPr>
          <a:xfrm>
            <a:off x="152400" y="1891129"/>
            <a:ext cx="8839200" cy="4585871"/>
          </a:xfrm>
        </p:spPr>
        <p:txBody>
          <a:bodyPr wrap="square">
            <a:spAutoFit/>
          </a:bodyPr>
          <a:lstStyle/>
          <a:p>
            <a:pPr>
              <a:spcBef>
                <a:spcPts val="0"/>
              </a:spcBef>
              <a:buNone/>
            </a:pPr>
            <a:r>
              <a:rPr lang="en-US" b="1" dirty="0"/>
              <a:t>Romans 6:16-18, </a:t>
            </a:r>
            <a:r>
              <a:rPr lang="en-US" b="1" i="1" dirty="0"/>
              <a:t>“Do you not know that to whom </a:t>
            </a:r>
            <a:r>
              <a:rPr lang="en-US" sz="3600" b="1" i="1" u="sng" dirty="0"/>
              <a:t>you</a:t>
            </a:r>
            <a:r>
              <a:rPr lang="en-US" b="1" i="1" dirty="0"/>
              <a:t> present yourselves slaves to obey, </a:t>
            </a:r>
            <a:r>
              <a:rPr lang="en-US" sz="3600" b="1" i="1" u="sng" dirty="0"/>
              <a:t>you</a:t>
            </a:r>
            <a:r>
              <a:rPr lang="en-US" b="1" i="1" dirty="0"/>
              <a:t> are that one’s slaves whom </a:t>
            </a:r>
            <a:r>
              <a:rPr lang="en-US" sz="3600" b="1" i="1" u="sng" dirty="0"/>
              <a:t>you</a:t>
            </a:r>
            <a:r>
              <a:rPr lang="en-US" b="1" i="1" dirty="0"/>
              <a:t> obey, whether of sin leading to death, or of obedience leading to righteousness? But God be thanked that though you were slaves of sin, yet </a:t>
            </a:r>
            <a:r>
              <a:rPr lang="en-US" sz="3600" b="1" i="1" u="sng" dirty="0"/>
              <a:t>you</a:t>
            </a:r>
            <a:r>
              <a:rPr lang="en-US" b="1" i="1" dirty="0"/>
              <a:t> obeyed from the heart that form of doctrine to which you were delivered. And having been set free from sin, </a:t>
            </a:r>
            <a:r>
              <a:rPr lang="en-US" sz="3600" b="1" i="1" u="sng" dirty="0"/>
              <a:t>you</a:t>
            </a:r>
            <a:r>
              <a:rPr lang="en-US" b="1" i="1" dirty="0"/>
              <a:t> became slaves of righteousness.” NKJV</a:t>
            </a:r>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2986</TotalTime>
  <Words>563</Words>
  <Application>Microsoft Office PowerPoint</Application>
  <PresentationFormat>On-screen Show (4:3)</PresentationFormat>
  <Paragraphs>71</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Book Antiqua</vt:lpstr>
      <vt:lpstr>Calibri</vt:lpstr>
      <vt:lpstr>Lucida Sans</vt:lpstr>
      <vt:lpstr>Wingdings</vt:lpstr>
      <vt:lpstr>Wingdings 2</vt:lpstr>
      <vt:lpstr>Wingdings 3</vt:lpstr>
      <vt:lpstr>Theme2</vt:lpstr>
      <vt:lpstr>Sin, The Great Separator</vt:lpstr>
      <vt:lpstr>Sin Separates Man From God Isaiah 59:1-2; 1 Peter 3:12</vt:lpstr>
      <vt:lpstr>Sin Separates Us From The Church</vt:lpstr>
      <vt:lpstr>Sin Separates Brethren Proverbs 6:19</vt:lpstr>
      <vt:lpstr>Foundation of Fellowship 1 John 1:3-7; 1 Corinthians 1:9</vt:lpstr>
      <vt:lpstr>Sin Separates Brethren 1 John 1:3-7; 1 Corinthians 1:9; Ephesians 5:7-11</vt:lpstr>
      <vt:lpstr>Sin Separates The Righteous From The Wicked</vt:lpstr>
      <vt:lpstr>Sin Separates From Heaven  Revelation 21:27</vt:lpstr>
      <vt:lpstr>But Sin Is A Choice YOU Make! Joshua 24:15; 1 Kings 18:20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The Great Separator (2)</dc:title>
  <dc:creator>Micky Galloway</dc:creator>
  <cp:lastModifiedBy>Richard Lidh</cp:lastModifiedBy>
  <cp:revision>41</cp:revision>
  <cp:lastPrinted>2021-04-27T02:46:41Z</cp:lastPrinted>
  <dcterms:created xsi:type="dcterms:W3CDTF">2010-04-10T19:27:45Z</dcterms:created>
  <dcterms:modified xsi:type="dcterms:W3CDTF">2021-04-27T02:46:45Z</dcterms:modified>
</cp:coreProperties>
</file>